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B-12F4-4A2B-8087-0F1E15DD313E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3CED-405B-4B00-95EC-EC8079E0659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B-12F4-4A2B-8087-0F1E15DD313E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3CED-405B-4B00-95EC-EC8079E0659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B-12F4-4A2B-8087-0F1E15DD313E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3CED-405B-4B00-95EC-EC8079E0659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B-12F4-4A2B-8087-0F1E15DD313E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3CED-405B-4B00-95EC-EC8079E0659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B-12F4-4A2B-8087-0F1E15DD313E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3CED-405B-4B00-95EC-EC8079E0659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B-12F4-4A2B-8087-0F1E15DD313E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3CED-405B-4B00-95EC-EC8079E0659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B-12F4-4A2B-8087-0F1E15DD313E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3CED-405B-4B00-95EC-EC8079E0659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B-12F4-4A2B-8087-0F1E15DD313E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3CED-405B-4B00-95EC-EC8079E0659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B-12F4-4A2B-8087-0F1E15DD313E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3CED-405B-4B00-95EC-EC8079E0659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B-12F4-4A2B-8087-0F1E15DD313E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3CED-405B-4B00-95EC-EC8079E0659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B-12F4-4A2B-8087-0F1E15DD313E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3CED-405B-4B00-95EC-EC8079E0659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1ED7B-12F4-4A2B-8087-0F1E15DD313E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3CED-405B-4B00-95EC-EC8079E0659A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/>
              <a:t>دور النشاط الزراعي في الاقتصاد الوطني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أ.م.د. </a:t>
            </a:r>
            <a:r>
              <a:rPr lang="ar-IQ" dirty="0" err="1" smtClean="0">
                <a:solidFill>
                  <a:schemeClr val="tx1"/>
                </a:solidFill>
              </a:rPr>
              <a:t>خولة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رشيج</a:t>
            </a:r>
            <a:r>
              <a:rPr lang="ar-IQ" dirty="0" smtClean="0">
                <a:solidFill>
                  <a:schemeClr val="tx1"/>
                </a:solidFill>
              </a:rPr>
              <a:t> حسن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524000"/>
          </a:xfrm>
        </p:spPr>
        <p:txBody>
          <a:bodyPr>
            <a:normAutofit/>
          </a:bodyPr>
          <a:lstStyle/>
          <a:p>
            <a:pPr algn="just"/>
            <a:r>
              <a:rPr lang="ar-IQ" dirty="0"/>
              <a:t> </a:t>
            </a:r>
            <a:r>
              <a:rPr lang="ar-IQ" dirty="0" smtClean="0"/>
              <a:t> </a:t>
            </a:r>
            <a:r>
              <a:rPr lang="ar-IQ" sz="2200" dirty="0" smtClean="0"/>
              <a:t>يعد </a:t>
            </a:r>
            <a:r>
              <a:rPr lang="ar-IQ" sz="2200" dirty="0"/>
              <a:t>النشاط الزراعي في مرحلة معينة من مراحل تطور الأمم المصدر الغذائي الرئيس لكافة الإفراد، وللنشاط الزراعي دور مهم في الاقتصاد الوطني ، ويتمثل هذا الدور في </a:t>
            </a:r>
            <a:r>
              <a:rPr lang="ar-IQ" sz="2200" dirty="0" smtClean="0"/>
              <a:t>الأتي:</a:t>
            </a:r>
            <a:endParaRPr lang="ar-SA" sz="2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 lvl="0"/>
            <a:r>
              <a:rPr lang="ar-IQ" dirty="0"/>
              <a:t>يساهم النشاط الزراعي في تكوين جزء من الدخل </a:t>
            </a:r>
            <a:r>
              <a:rPr lang="ar-IQ" dirty="0" smtClean="0"/>
              <a:t>القومي:</a:t>
            </a:r>
            <a:endParaRPr lang="en-US" dirty="0" smtClean="0"/>
          </a:p>
          <a:p>
            <a:pPr algn="just">
              <a:buNone/>
            </a:pPr>
            <a:r>
              <a:rPr lang="ar-IQ" dirty="0" smtClean="0"/>
              <a:t>    يساهم </a:t>
            </a:r>
            <a:r>
              <a:rPr lang="ar-IQ" dirty="0"/>
              <a:t>النشاط الزراعي مساهمة فعالة في تكوين الدخل القومي، ويعد الدخل القومي ومتوسط نصيب الفرد منه من </a:t>
            </a:r>
            <a:r>
              <a:rPr lang="ar-IQ" dirty="0" err="1"/>
              <a:t>اهم</a:t>
            </a:r>
            <a:r>
              <a:rPr lang="ar-IQ" dirty="0"/>
              <a:t> المؤشرات التي توضح التقدم الاقتصادي في البلد، وتختلف نسبة مساهمة كل نشاط </a:t>
            </a:r>
            <a:r>
              <a:rPr lang="ar-IQ" dirty="0" err="1"/>
              <a:t>او</a:t>
            </a:r>
            <a:r>
              <a:rPr lang="ar-IQ" dirty="0"/>
              <a:t> قطاع في تكوين الدخل القومي وبغض النظر عن كون هذه المساهمة مرتفعة </a:t>
            </a:r>
            <a:r>
              <a:rPr lang="ar-IQ" dirty="0" err="1"/>
              <a:t>او</a:t>
            </a:r>
            <a:r>
              <a:rPr lang="ar-IQ" dirty="0"/>
              <a:t> منخفضة ففي كل </a:t>
            </a:r>
            <a:r>
              <a:rPr lang="ar-IQ" dirty="0" err="1"/>
              <a:t>الاحوال</a:t>
            </a:r>
            <a:r>
              <a:rPr lang="ar-IQ" dirty="0"/>
              <a:t> يساهم النشاط الزراعي في تكوين الدخل القومي.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ar-IQ" dirty="0"/>
              <a:t>يساهم النشاط الزراعي في توفير المواد الغذائية لمواجهة زيادة الاستهلاك:</a:t>
            </a:r>
            <a:endParaRPr lang="en-US" dirty="0"/>
          </a:p>
          <a:p>
            <a:pPr algn="just">
              <a:buNone/>
            </a:pPr>
            <a:r>
              <a:rPr lang="ar-IQ" dirty="0" smtClean="0"/>
              <a:t>    يسهم </a:t>
            </a:r>
            <a:r>
              <a:rPr lang="ar-IQ" dirty="0"/>
              <a:t>النشاط الزراعي في توفير المواد الغذائية اللازمة لسد حاجة </a:t>
            </a:r>
            <a:r>
              <a:rPr lang="ar-IQ" dirty="0" err="1"/>
              <a:t>الافراد</a:t>
            </a:r>
            <a:r>
              <a:rPr lang="ar-IQ" dirty="0"/>
              <a:t> لاستهلاك السلع الزراعية بمختلف </a:t>
            </a:r>
            <a:r>
              <a:rPr lang="ar-IQ" dirty="0" err="1"/>
              <a:t>انواعها</a:t>
            </a:r>
            <a:r>
              <a:rPr lang="ar-IQ" dirty="0"/>
              <a:t> سواء كانت غذائية </a:t>
            </a:r>
            <a:r>
              <a:rPr lang="ar-IQ" dirty="0" err="1"/>
              <a:t>او</a:t>
            </a:r>
            <a:r>
              <a:rPr lang="ar-IQ" dirty="0"/>
              <a:t> غير غذائية، ومما يسهم في زيادة الاستهلاك هو زيادة عدد السكان فضلا" عن زيادة الدخل للمستهلك، </a:t>
            </a:r>
            <a:r>
              <a:rPr lang="ar-IQ" dirty="0" err="1"/>
              <a:t>اذ</a:t>
            </a:r>
            <a:r>
              <a:rPr lang="ar-IQ" dirty="0"/>
              <a:t> </a:t>
            </a:r>
            <a:r>
              <a:rPr lang="ar-IQ" dirty="0" err="1"/>
              <a:t>ان</a:t>
            </a:r>
            <a:r>
              <a:rPr lang="ar-IQ" dirty="0"/>
              <a:t> زيادة الدخل ستؤدي </a:t>
            </a:r>
            <a:r>
              <a:rPr lang="ar-IQ" dirty="0" err="1"/>
              <a:t>الى</a:t>
            </a:r>
            <a:r>
              <a:rPr lang="ar-IQ" dirty="0"/>
              <a:t> زيادة الاستهلاك ويرافق ذلك تغيير في نوعية الاستهلاك ومثال على ذلك التحول من استهلاك البروتين الحيواني بدلا" من استهلاك البروتين النباتي.</a:t>
            </a:r>
            <a:endParaRPr lang="en-US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ar-IQ" dirty="0"/>
              <a:t>يساهم القطاع الزراعي في توفير </a:t>
            </a:r>
            <a:r>
              <a:rPr lang="ar-IQ" dirty="0" err="1"/>
              <a:t>الايدي</a:t>
            </a:r>
            <a:r>
              <a:rPr lang="ar-IQ" dirty="0"/>
              <a:t> العاملة للقطاعات </a:t>
            </a:r>
            <a:r>
              <a:rPr lang="ar-IQ" dirty="0" err="1"/>
              <a:t>الاخرى</a:t>
            </a:r>
            <a:r>
              <a:rPr lang="ar-IQ" dirty="0"/>
              <a:t>:</a:t>
            </a:r>
            <a:endParaRPr lang="en-US" dirty="0"/>
          </a:p>
          <a:p>
            <a:pPr algn="just">
              <a:buNone/>
            </a:pPr>
            <a:r>
              <a:rPr lang="ar-IQ" sz="3600" dirty="0" smtClean="0"/>
              <a:t>    </a:t>
            </a:r>
            <a:r>
              <a:rPr lang="ar-IQ" sz="3600" dirty="0" err="1" smtClean="0"/>
              <a:t>اذ</a:t>
            </a:r>
            <a:r>
              <a:rPr lang="ar-IQ" sz="3600" dirty="0" smtClean="0"/>
              <a:t> </a:t>
            </a:r>
            <a:r>
              <a:rPr lang="ar-IQ" sz="3600" dirty="0" err="1"/>
              <a:t>ان</a:t>
            </a:r>
            <a:r>
              <a:rPr lang="ar-IQ" sz="3600" dirty="0"/>
              <a:t> دخول </a:t>
            </a:r>
            <a:r>
              <a:rPr lang="ar-IQ" sz="3600" dirty="0" err="1"/>
              <a:t>الالات</a:t>
            </a:r>
            <a:r>
              <a:rPr lang="ar-IQ" sz="3600" dirty="0"/>
              <a:t> </a:t>
            </a:r>
            <a:r>
              <a:rPr lang="ar-IQ" sz="3600" dirty="0" err="1"/>
              <a:t>والمكائن</a:t>
            </a:r>
            <a:r>
              <a:rPr lang="ar-IQ" sz="3600" dirty="0"/>
              <a:t> الزراعية يؤدي </a:t>
            </a:r>
            <a:r>
              <a:rPr lang="ar-IQ" sz="3600" dirty="0" err="1"/>
              <a:t>الى</a:t>
            </a:r>
            <a:r>
              <a:rPr lang="ar-IQ" sz="3600" dirty="0"/>
              <a:t> وجود فائض من </a:t>
            </a:r>
            <a:r>
              <a:rPr lang="ar-IQ" sz="3600" dirty="0" err="1"/>
              <a:t>الايدي</a:t>
            </a:r>
            <a:r>
              <a:rPr lang="ar-IQ" sz="3600" dirty="0"/>
              <a:t> العاملة ينتقل هذا الفائض للعمل في القطاعات </a:t>
            </a:r>
            <a:r>
              <a:rPr lang="ar-IQ" sz="3600" dirty="0" err="1"/>
              <a:t>الاخرى</a:t>
            </a:r>
            <a:r>
              <a:rPr lang="ar-IQ" sz="3600" dirty="0"/>
              <a:t> وعلى </a:t>
            </a:r>
            <a:r>
              <a:rPr lang="ar-IQ" sz="3600" dirty="0" err="1"/>
              <a:t>الاخص</a:t>
            </a:r>
            <a:r>
              <a:rPr lang="ar-IQ" sz="3600" dirty="0"/>
              <a:t> قطاع  الصناعات الناشئة نظرا" لانخفاض </a:t>
            </a:r>
            <a:r>
              <a:rPr lang="ar-IQ" sz="3600" dirty="0" err="1"/>
              <a:t>اجورها</a:t>
            </a:r>
            <a:r>
              <a:rPr lang="ar-IQ" sz="3600" dirty="0"/>
              <a:t>، فضلا" عن ذلك فان زيادة مستوى التعليم يسهم </a:t>
            </a:r>
            <a:r>
              <a:rPr lang="ar-IQ" sz="3600" dirty="0" err="1"/>
              <a:t>ايضا</a:t>
            </a:r>
            <a:r>
              <a:rPr lang="ar-IQ" sz="3600" dirty="0"/>
              <a:t>" في تحويل جزء من العمالة الزراعية للعمل في القطاعات </a:t>
            </a:r>
            <a:r>
              <a:rPr lang="ar-IQ" sz="3600" dirty="0" err="1"/>
              <a:t>الاخرى</a:t>
            </a:r>
            <a:r>
              <a:rPr lang="ar-IQ" sz="3600" dirty="0"/>
              <a:t>. </a:t>
            </a:r>
            <a:endParaRPr lang="en-US" sz="3600" dirty="0"/>
          </a:p>
          <a:p>
            <a:pPr>
              <a:buNone/>
            </a:pP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ar-IQ" dirty="0"/>
              <a:t>توفير المواد </a:t>
            </a:r>
            <a:r>
              <a:rPr lang="ar-IQ" dirty="0" err="1"/>
              <a:t>الاولية</a:t>
            </a:r>
            <a:r>
              <a:rPr lang="ar-IQ" dirty="0"/>
              <a:t> للقطاعات </a:t>
            </a:r>
            <a:r>
              <a:rPr lang="ar-IQ" dirty="0" err="1"/>
              <a:t>الاخرى</a:t>
            </a:r>
            <a:r>
              <a:rPr lang="ar-IQ" dirty="0"/>
              <a:t>:</a:t>
            </a:r>
            <a:endParaRPr lang="en-US" dirty="0"/>
          </a:p>
          <a:p>
            <a:pPr algn="just">
              <a:buNone/>
            </a:pPr>
            <a:r>
              <a:rPr lang="ar-IQ" dirty="0" smtClean="0"/>
              <a:t>   هناك </a:t>
            </a:r>
            <a:r>
              <a:rPr lang="ar-IQ" dirty="0"/>
              <a:t>علاقة قوية ومتبادلة بين القطاع الزراعي والقطاعات </a:t>
            </a:r>
            <a:r>
              <a:rPr lang="ar-IQ" dirty="0" err="1"/>
              <a:t>الاخرى</a:t>
            </a:r>
            <a:r>
              <a:rPr lang="ar-IQ" dirty="0"/>
              <a:t> وعلى </a:t>
            </a:r>
            <a:r>
              <a:rPr lang="ar-IQ" dirty="0" err="1"/>
              <a:t>الاخص</a:t>
            </a:r>
            <a:r>
              <a:rPr lang="ar-IQ" dirty="0"/>
              <a:t> القطاع الصناعي </a:t>
            </a:r>
            <a:r>
              <a:rPr lang="ar-IQ" dirty="0" err="1"/>
              <a:t>اذ</a:t>
            </a:r>
            <a:r>
              <a:rPr lang="ar-IQ" dirty="0"/>
              <a:t> يسهم القطاع الزراعي في توفير العديد من السلع الزراعية التي تعد </a:t>
            </a:r>
            <a:r>
              <a:rPr lang="ar-IQ" dirty="0" err="1"/>
              <a:t>اساسا</a:t>
            </a:r>
            <a:r>
              <a:rPr lang="ar-IQ" dirty="0"/>
              <a:t>" لقيام النشاط </a:t>
            </a:r>
            <a:r>
              <a:rPr lang="ar-IQ" dirty="0" err="1"/>
              <a:t>او</a:t>
            </a:r>
            <a:r>
              <a:rPr lang="ar-IQ" dirty="0"/>
              <a:t> القطاع الصناعي مثل توفير المحاصيل الطبية لقيام صناعة </a:t>
            </a:r>
            <a:r>
              <a:rPr lang="ar-IQ" dirty="0" err="1"/>
              <a:t>الادوية</a:t>
            </a:r>
            <a:r>
              <a:rPr lang="ar-IQ" dirty="0"/>
              <a:t> وتوفير القطن لقيم الصناعات النسيجية وغيرها كثير. وفي نفس الوقت يوفر القطاع الصناعي للقطاع الزراعي </a:t>
            </a:r>
            <a:r>
              <a:rPr lang="ar-IQ" dirty="0" err="1"/>
              <a:t>الالات</a:t>
            </a:r>
            <a:r>
              <a:rPr lang="ar-IQ" dirty="0"/>
              <a:t> </a:t>
            </a:r>
            <a:r>
              <a:rPr lang="ar-IQ" dirty="0" err="1"/>
              <a:t>والمكائن</a:t>
            </a:r>
            <a:r>
              <a:rPr lang="ar-IQ" dirty="0"/>
              <a:t> وكافة المستلزمات الصناعية </a:t>
            </a:r>
            <a:r>
              <a:rPr lang="ar-IQ" dirty="0" err="1"/>
              <a:t>الاخرى</a:t>
            </a:r>
            <a:r>
              <a:rPr lang="ar-IQ" dirty="0"/>
              <a:t> اللازمة لقيامه.</a:t>
            </a:r>
            <a:endParaRPr lang="en-US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ar-IQ" dirty="0"/>
              <a:t>يساهم النشاط الزراعي في التجارة الخارجية وتحسين وضع ميزان المدفوعات:</a:t>
            </a:r>
            <a:endParaRPr lang="en-US" dirty="0"/>
          </a:p>
          <a:p>
            <a:pPr algn="just">
              <a:buNone/>
            </a:pPr>
            <a:r>
              <a:rPr lang="ar-IQ" dirty="0" smtClean="0"/>
              <a:t>   للتجارة </a:t>
            </a:r>
            <a:r>
              <a:rPr lang="ar-IQ" dirty="0"/>
              <a:t>الخارجية </a:t>
            </a:r>
            <a:r>
              <a:rPr lang="ar-IQ" dirty="0" err="1"/>
              <a:t>اهمية</a:t>
            </a:r>
            <a:r>
              <a:rPr lang="ar-IQ" dirty="0"/>
              <a:t> كبيرة في </a:t>
            </a:r>
            <a:r>
              <a:rPr lang="ar-IQ" dirty="0" err="1"/>
              <a:t>اي</a:t>
            </a:r>
            <a:r>
              <a:rPr lang="ar-IQ" dirty="0"/>
              <a:t> بلد، </a:t>
            </a:r>
            <a:r>
              <a:rPr lang="ar-IQ" dirty="0" err="1"/>
              <a:t>لانها</a:t>
            </a:r>
            <a:r>
              <a:rPr lang="ar-IQ" dirty="0"/>
              <a:t> تعمل على تحقيق التوازن في ميزان المدفوعات ومن شان ذلك </a:t>
            </a:r>
            <a:r>
              <a:rPr lang="ar-IQ" dirty="0" err="1"/>
              <a:t>ان</a:t>
            </a:r>
            <a:r>
              <a:rPr lang="ar-IQ" dirty="0"/>
              <a:t> يسهم في تحسن الوضع الاقتصادي للبلد.</a:t>
            </a:r>
            <a:r>
              <a:rPr lang="ar-IQ" dirty="0" err="1"/>
              <a:t>اذ</a:t>
            </a:r>
            <a:r>
              <a:rPr lang="ar-IQ" dirty="0"/>
              <a:t> يعمل القطاع </a:t>
            </a:r>
            <a:r>
              <a:rPr lang="ar-IQ" dirty="0" err="1"/>
              <a:t>او</a:t>
            </a:r>
            <a:r>
              <a:rPr lang="ar-IQ" dirty="0"/>
              <a:t> النشاط الزراعي على توفير السلع الزراعية </a:t>
            </a:r>
            <a:r>
              <a:rPr lang="ar-IQ" dirty="0" err="1"/>
              <a:t>الاستراتيجية</a:t>
            </a:r>
            <a:r>
              <a:rPr lang="ar-IQ" dirty="0"/>
              <a:t> التي يمكن تصديرها </a:t>
            </a:r>
            <a:r>
              <a:rPr lang="ar-IQ" dirty="0" err="1"/>
              <a:t>الى</a:t>
            </a:r>
            <a:r>
              <a:rPr lang="ar-IQ" dirty="0"/>
              <a:t> </a:t>
            </a:r>
            <a:r>
              <a:rPr lang="ar-IQ" dirty="0" err="1"/>
              <a:t>الاسواق</a:t>
            </a:r>
            <a:r>
              <a:rPr lang="ar-IQ" dirty="0"/>
              <a:t> الخارجية والتي يمكن عن طريقها الحصول على العملات </a:t>
            </a:r>
            <a:r>
              <a:rPr lang="ar-IQ" dirty="0" err="1"/>
              <a:t>الاجنبية</a:t>
            </a:r>
            <a:r>
              <a:rPr lang="ar-IQ" dirty="0"/>
              <a:t> التي يعاد استثمارها في هذا القطاع </a:t>
            </a:r>
            <a:r>
              <a:rPr lang="ar-IQ" dirty="0" err="1"/>
              <a:t>او</a:t>
            </a:r>
            <a:r>
              <a:rPr lang="ar-IQ" dirty="0"/>
              <a:t> غيره من القطاعات </a:t>
            </a:r>
            <a:r>
              <a:rPr lang="ar-IQ" dirty="0" err="1"/>
              <a:t>الاخرى</a:t>
            </a:r>
            <a:r>
              <a:rPr lang="ar-IQ" dirty="0"/>
              <a:t>.</a:t>
            </a:r>
            <a:endParaRPr lang="en-US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399</Words>
  <Application>Microsoft Office PowerPoint</Application>
  <PresentationFormat>عرض على الشاشة (3:4)‏</PresentationFormat>
  <Paragraphs>13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دور النشاط الزراعي في الاقتصاد الوطني </vt:lpstr>
      <vt:lpstr>  يعد النشاط الزراعي في مرحلة معينة من مراحل تطور الأمم المصدر الغذائي الرئيس لكافة الإفراد، وللنشاط الزراعي دور مهم في الاقتصاد الوطني ، ويتمثل هذا الدور في الأتي:</vt:lpstr>
      <vt:lpstr>الشريحة 3</vt:lpstr>
      <vt:lpstr>الشريحة 4</vt:lpstr>
      <vt:lpstr>الشريحة 5</vt:lpstr>
      <vt:lpstr>الشريحة 6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النشاط الزراعي في الاقتصاد الوطني</dc:title>
  <dc:creator>DR.Ahmed Saker 2O14</dc:creator>
  <cp:lastModifiedBy>DR.Ahmed Saker 2O14</cp:lastModifiedBy>
  <cp:revision>2</cp:revision>
  <dcterms:created xsi:type="dcterms:W3CDTF">2019-12-20T14:21:05Z</dcterms:created>
  <dcterms:modified xsi:type="dcterms:W3CDTF">2019-12-20T14:47:06Z</dcterms:modified>
</cp:coreProperties>
</file>